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notesMasterIdLst>
    <p:notesMasterId r:id="rId51"/>
  </p:notesMasterIdLst>
  <p:handoutMasterIdLst>
    <p:handoutMasterId r:id="rId52"/>
  </p:handout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6" r:id="rId9"/>
    <p:sldId id="259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78" r:id="rId31"/>
    <p:sldId id="279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65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264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" initials="p" lastIdx="2" clrIdx="0">
    <p:extLst>
      <p:ext uri="{19B8F6BF-5375-455C-9EA6-DF929625EA0E}">
        <p15:presenceInfo xmlns:p15="http://schemas.microsoft.com/office/powerpoint/2012/main" userId="6e038c6f5a55323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69" autoAdjust="0"/>
    <p:restoredTop sz="89294" autoAdjust="0"/>
  </p:normalViewPr>
  <p:slideViewPr>
    <p:cSldViewPr snapToGrid="0">
      <p:cViewPr varScale="1">
        <p:scale>
          <a:sx n="60" d="100"/>
          <a:sy n="60" d="100"/>
        </p:scale>
        <p:origin x="9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34FA025D-4FEA-40EA-ADB9-126872EDBC6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127E5D2-6D39-47B6-BFEA-77A1949E8F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3264D8-F52D-4157-9E98-799AE51DAAC2}" type="datetimeFigureOut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2AA3BFD-9D01-4697-9DBD-98991281328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FACA659-8031-4525-AD87-8263CC1A6F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3A1E44-9DD1-4403-9E22-C34F72CAB3C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2801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756FD2-E530-4507-875A-8A570FDBD20F}" type="datetimeFigureOut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C1CEB-8C06-440B-A2D4-367923066F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8799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C1CEB-8C06-440B-A2D4-367923066F8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168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人臉比其他東西困難因為人臉有不同形狀和顏色。但人臉偵測和追蹤有許多用。</a:t>
            </a:r>
            <a:r>
              <a:rPr lang="en-US" altLang="zh-TW" dirty="0"/>
              <a:t>HCI </a:t>
            </a:r>
            <a:r>
              <a:rPr lang="zh-TW" altLang="en-US" dirty="0"/>
              <a:t>可藉由表情、姿勢、動作辨識來改善</a:t>
            </a:r>
            <a:r>
              <a:rPr lang="en-US" altLang="zh-TW" dirty="0"/>
              <a:t>,</a:t>
            </a:r>
            <a:r>
              <a:rPr lang="zh-TW" altLang="en-US" dirty="0"/>
              <a:t>這些都要藉由人臉特徵辨識追蹤。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C1CEB-8C06-440B-A2D4-367923066F8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5594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有些用膚色、輪廓來當特徵</a:t>
            </a:r>
            <a:r>
              <a:rPr lang="en-US" altLang="zh-TW" dirty="0"/>
              <a:t>,</a:t>
            </a:r>
            <a:r>
              <a:rPr lang="zh-TW" altLang="en-US" dirty="0"/>
              <a:t>有些使用模板、神經網路、</a:t>
            </a:r>
            <a:r>
              <a:rPr lang="en-US" altLang="zh-TW" dirty="0"/>
              <a:t>FILTER.</a:t>
            </a:r>
            <a:r>
              <a:rPr lang="zh-TW" altLang="en-US" dirty="0"/>
              <a:t>這些在計算成本都很昂貴。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C1CEB-8C06-440B-A2D4-367923066F8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2279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C1CEB-8C06-440B-A2D4-367923066F8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3838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非像素強度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C1CEB-8C06-440B-A2D4-367923066F8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6322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viola</a:t>
            </a:r>
            <a:r>
              <a:rPr lang="zh-TW" altLang="en-US" dirty="0"/>
              <a:t>和</a:t>
            </a:r>
            <a:r>
              <a:rPr lang="en-US" altLang="zh-TW" dirty="0"/>
              <a:t>jones</a:t>
            </a:r>
            <a:r>
              <a:rPr lang="zh-TW" altLang="en-US" dirty="0"/>
              <a:t>提出透過建置積分圖</a:t>
            </a:r>
            <a:r>
              <a:rPr lang="en-US" altLang="zh-TW" dirty="0"/>
              <a:t>,</a:t>
            </a:r>
            <a:r>
              <a:rPr lang="zh-TW" altLang="en-US" dirty="0"/>
              <a:t>ｈａａｒ特徵可以透過查表法和簡單運算快速取得</a:t>
            </a:r>
            <a:endParaRPr lang="en-US" altLang="zh-TW" dirty="0"/>
          </a:p>
          <a:p>
            <a:r>
              <a:rPr lang="zh-TW" altLang="en-US" dirty="0"/>
              <a:t>用這樣的方式計算特徵非常快速且有效率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積分影象是一種在影象中快速計算矩形區域和的方法，這種演算法的主要優點是一旦積分影象首先被計算出來，我們就可以在常量時間內計算影象中任意大小矩形區域的和。 這樣在影象模糊、邊緣提取、物件檢測的時候極大降低計算量、提高計算速度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C1CEB-8C06-440B-A2D4-367923066F8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6141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C1CEB-8C06-440B-A2D4-367923066F85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946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73C4B10C-E77C-4D5A-8070-45B93F0BE18C}" type="datetime1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97DE2316-153A-40B6-BC1A-46FD8A90EFF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30710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347BB-8815-4B3D-AAA8-D1660878D4AF}" type="datetime1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2316-153A-40B6-BC1A-46FD8A90EF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6463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21811-8047-46FE-9853-DE82A6BA4AD6}" type="datetime1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2316-153A-40B6-BC1A-46FD8A90EF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4272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D9BE7-9893-414C-BA44-090E22BBB45B}" type="datetime1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2316-153A-40B6-BC1A-46FD8A90EF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1222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A7E32-8524-4B5B-85E1-D4DA87F2FEAF}" type="datetime1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2316-153A-40B6-BC1A-46FD8A90EFF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04957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FFAAD-2998-4A3C-AAB4-05DE4AA6DC3A}" type="datetime1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2316-153A-40B6-BC1A-46FD8A90EF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865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67607-7741-4AAF-8718-8BB6F877AE6C}" type="datetime1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2316-153A-40B6-BC1A-46FD8A90EF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3481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8C6C-6E99-4683-9681-69BF672548CD}" type="datetime1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2316-153A-40B6-BC1A-46FD8A90EF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0625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9DAB4-90D4-40EF-B67E-7C5DE07B7453}" type="datetime1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2316-153A-40B6-BC1A-46FD8A90EF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9378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A9B54-0C27-45D4-89CE-D2140DECC20A}" type="datetime1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2316-153A-40B6-BC1A-46FD8A90EF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6019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E0684-B167-4E45-8704-7ED57AF344A9}" type="datetime1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E2316-153A-40B6-BC1A-46FD8A90EF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5667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36825956-05EA-454C-8489-C6CFBEEE2C75}" type="datetime1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97DE2316-153A-40B6-BC1A-46FD8A90EFF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9128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15BFEE-76FB-41EE-940D-E04B28F1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/>
              <a:t>Face detection</a:t>
            </a:r>
            <a:endParaRPr lang="zh-TW" altLang="en-US" b="1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56F01C3-5E20-4FCD-8D25-147217A972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2400" b="1" dirty="0">
                <a:solidFill>
                  <a:schemeClr val="tx1"/>
                </a:solidFill>
                <a:latin typeface="+mj-ea"/>
                <a:ea typeface="+mj-ea"/>
              </a:rPr>
              <a:t>組員：王大瑋、林亞辰、王樸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9D66D47-605A-47CE-BE8E-7DACA4BF3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7DE2316-153A-40B6-BC1A-46FD8A90EFF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6520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"/>
          <a:stretch/>
        </p:blipFill>
        <p:spPr>
          <a:xfrm>
            <a:off x="441384" y="1847054"/>
            <a:ext cx="5244292" cy="433372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AdaBoost(cont.)</a:t>
            </a:r>
            <a:endParaRPr lang="zh-TW" altLang="en-US" b="1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476" y="1690688"/>
            <a:ext cx="3718109" cy="998299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676" y="3220692"/>
            <a:ext cx="5491224" cy="296008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865" y="1690688"/>
            <a:ext cx="3662846" cy="120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87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AdaBoost(cont.)</a:t>
            </a:r>
            <a:endParaRPr lang="zh-TW" altLang="en-US" b="1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35" y="2212764"/>
            <a:ext cx="4635878" cy="1216236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69" y="3774893"/>
            <a:ext cx="4661209" cy="136642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770" y="2212035"/>
            <a:ext cx="6090844" cy="312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459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9"/>
          <a:stretch/>
        </p:blipFill>
        <p:spPr>
          <a:xfrm>
            <a:off x="6108192" y="778405"/>
            <a:ext cx="3826060" cy="151136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AdaBoost(cont.)</a:t>
            </a:r>
            <a:endParaRPr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430" y="1690688"/>
            <a:ext cx="3632931" cy="500230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425" y="2224456"/>
            <a:ext cx="5263488" cy="437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931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6128422" y="1150998"/>
            <a:ext cx="4663082" cy="5416022"/>
            <a:chOff x="6128422" y="1150998"/>
            <a:chExt cx="4663082" cy="5416022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4798" y="1150998"/>
              <a:ext cx="4456963" cy="1820802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8422" y="3027450"/>
              <a:ext cx="4663082" cy="1756226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1528" y="4803307"/>
              <a:ext cx="4354165" cy="1763713"/>
            </a:xfrm>
            <a:prstGeom prst="rect">
              <a:avLst/>
            </a:prstGeom>
          </p:spPr>
        </p:pic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AdaBoost(cont.)</a:t>
            </a:r>
            <a:endParaRPr lang="zh-TW" altLang="en-US" b="1" dirty="0"/>
          </a:p>
        </p:txBody>
      </p:sp>
      <p:grpSp>
        <p:nvGrpSpPr>
          <p:cNvPr id="8" name="群組 7"/>
          <p:cNvGrpSpPr/>
          <p:nvPr/>
        </p:nvGrpSpPr>
        <p:grpSpPr>
          <a:xfrm>
            <a:off x="838200" y="1872760"/>
            <a:ext cx="4375639" cy="4486125"/>
            <a:chOff x="1717430" y="2206868"/>
            <a:chExt cx="4375639" cy="448612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319"/>
            <a:stretch/>
          </p:blipFill>
          <p:spPr>
            <a:xfrm>
              <a:off x="1717430" y="2206868"/>
              <a:ext cx="3632931" cy="4486125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711"/>
            <a:stretch/>
          </p:blipFill>
          <p:spPr>
            <a:xfrm>
              <a:off x="5130425" y="2224456"/>
              <a:ext cx="962644" cy="43785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3768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AdaBoost(cont.)</a:t>
            </a:r>
            <a:endParaRPr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32"/>
          <a:stretch/>
        </p:blipFill>
        <p:spPr>
          <a:xfrm>
            <a:off x="1187145" y="4395220"/>
            <a:ext cx="9360509" cy="86257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32688"/>
            <a:ext cx="10058400" cy="239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05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6128422" y="1150998"/>
            <a:ext cx="4663082" cy="5416022"/>
            <a:chOff x="6128422" y="1150998"/>
            <a:chExt cx="4663082" cy="5416022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4798" y="1150998"/>
              <a:ext cx="4456963" cy="1820802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8422" y="3027450"/>
              <a:ext cx="4663082" cy="1756226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1528" y="4803307"/>
              <a:ext cx="4354165" cy="1763713"/>
            </a:xfrm>
            <a:prstGeom prst="rect">
              <a:avLst/>
            </a:prstGeom>
          </p:spPr>
        </p:pic>
      </p:grp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32"/>
          <a:stretch/>
        </p:blipFill>
        <p:spPr>
          <a:xfrm>
            <a:off x="5259338" y="649056"/>
            <a:ext cx="5911979" cy="54479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AdaBoost(cont.)</a:t>
            </a:r>
            <a:endParaRPr lang="zh-TW" altLang="en-US" b="1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37" t="63136"/>
          <a:stretch/>
        </p:blipFill>
        <p:spPr>
          <a:xfrm>
            <a:off x="4088420" y="5556737"/>
            <a:ext cx="2110154" cy="1129413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405" y="1932564"/>
            <a:ext cx="2095574" cy="2613062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00"/>
          <a:stretch/>
        </p:blipFill>
        <p:spPr>
          <a:xfrm>
            <a:off x="1278361" y="4546287"/>
            <a:ext cx="2454670" cy="839517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72" r="4620"/>
          <a:stretch/>
        </p:blipFill>
        <p:spPr>
          <a:xfrm>
            <a:off x="1512796" y="5685163"/>
            <a:ext cx="1713669" cy="698821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29" b="63362"/>
          <a:stretch/>
        </p:blipFill>
        <p:spPr>
          <a:xfrm>
            <a:off x="888231" y="1779883"/>
            <a:ext cx="2962800" cy="1222893"/>
          </a:xfrm>
          <a:prstGeom prst="rect">
            <a:avLst/>
          </a:prstGeom>
        </p:spPr>
      </p:pic>
      <p:cxnSp>
        <p:nvCxnSpPr>
          <p:cNvPr id="18" name="直線單箭頭接點 17"/>
          <p:cNvCxnSpPr/>
          <p:nvPr/>
        </p:nvCxnSpPr>
        <p:spPr>
          <a:xfrm>
            <a:off x="3367454" y="5205046"/>
            <a:ext cx="720966" cy="7121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013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AdaBoost(cont.)</a:t>
            </a:r>
            <a:endParaRPr lang="zh-TW" altLang="en-US" b="1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611" y="2146240"/>
            <a:ext cx="3532016" cy="133551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50" y="3659108"/>
            <a:ext cx="4279138" cy="238164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852" y="3007887"/>
            <a:ext cx="4058580" cy="135764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3" r="14627"/>
          <a:stretch/>
        </p:blipFill>
        <p:spPr>
          <a:xfrm>
            <a:off x="6421852" y="4558956"/>
            <a:ext cx="4387362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864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30"/>
          <a:stretch/>
        </p:blipFill>
        <p:spPr>
          <a:xfrm>
            <a:off x="6096000" y="228598"/>
            <a:ext cx="4964723" cy="647874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AdaBoost(cont.)</a:t>
            </a:r>
            <a:endParaRPr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25" t="5128" b="62949"/>
          <a:stretch/>
        </p:blipFill>
        <p:spPr>
          <a:xfrm>
            <a:off x="1799350" y="2086342"/>
            <a:ext cx="2785768" cy="157586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3" r="14627"/>
          <a:stretch/>
        </p:blipFill>
        <p:spPr>
          <a:xfrm>
            <a:off x="1198685" y="3881948"/>
            <a:ext cx="4387362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663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AdaBoost(cont.)</a:t>
            </a:r>
            <a:endParaRPr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4" y="2013438"/>
            <a:ext cx="3878935" cy="412359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545" y="3536287"/>
            <a:ext cx="821455" cy="40058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30"/>
          <a:stretch/>
        </p:blipFill>
        <p:spPr>
          <a:xfrm>
            <a:off x="6096000" y="228598"/>
            <a:ext cx="4964723" cy="6478744"/>
          </a:xfrm>
          <a:prstGeom prst="rect">
            <a:avLst/>
          </a:prstGeom>
        </p:spPr>
      </p:pic>
      <p:sp>
        <p:nvSpPr>
          <p:cNvPr id="8" name="向上箭號 7"/>
          <p:cNvSpPr/>
          <p:nvPr/>
        </p:nvSpPr>
        <p:spPr>
          <a:xfrm>
            <a:off x="7244862" y="2743200"/>
            <a:ext cx="140676" cy="3068515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上箭號 8"/>
          <p:cNvSpPr/>
          <p:nvPr/>
        </p:nvSpPr>
        <p:spPr>
          <a:xfrm rot="16200000">
            <a:off x="6878516" y="2381253"/>
            <a:ext cx="146537" cy="471853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迴轉箭號 10"/>
          <p:cNvSpPr/>
          <p:nvPr/>
        </p:nvSpPr>
        <p:spPr>
          <a:xfrm>
            <a:off x="5240216" y="1292469"/>
            <a:ext cx="2277208" cy="2175501"/>
          </a:xfrm>
          <a:prstGeom prst="uturnArrow">
            <a:avLst>
              <a:gd name="adj1" fmla="val 1716"/>
              <a:gd name="adj2" fmla="val 8180"/>
              <a:gd name="adj3" fmla="val 11856"/>
              <a:gd name="adj4" fmla="val 43750"/>
              <a:gd name="adj5" fmla="val 4726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545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AdaBoost(cont.)</a:t>
            </a:r>
            <a:endParaRPr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479" y="2148451"/>
            <a:ext cx="6746701" cy="3129126"/>
          </a:xfrm>
          <a:prstGeom prst="rect">
            <a:avLst/>
          </a:prstGeom>
        </p:spPr>
      </p:pic>
      <p:grpSp>
        <p:nvGrpSpPr>
          <p:cNvPr id="7" name="群組 6"/>
          <p:cNvGrpSpPr/>
          <p:nvPr/>
        </p:nvGrpSpPr>
        <p:grpSpPr>
          <a:xfrm>
            <a:off x="1018929" y="2157312"/>
            <a:ext cx="3318550" cy="3120265"/>
            <a:chOff x="1351162" y="2102365"/>
            <a:chExt cx="3318550" cy="3120265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2881" y="2111157"/>
              <a:ext cx="3286831" cy="3111473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287" b="86700"/>
            <a:stretch/>
          </p:blipFill>
          <p:spPr>
            <a:xfrm>
              <a:off x="1382881" y="2157312"/>
              <a:ext cx="563347" cy="296677"/>
            </a:xfrm>
            <a:prstGeom prst="rect">
              <a:avLst/>
            </a:prstGeom>
          </p:spPr>
        </p:pic>
        <p:sp>
          <p:nvSpPr>
            <p:cNvPr id="5" name="文字方塊 4"/>
            <p:cNvSpPr txBox="1"/>
            <p:nvPr/>
          </p:nvSpPr>
          <p:spPr>
            <a:xfrm>
              <a:off x="1351162" y="2102365"/>
              <a:ext cx="7033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/>
                <a:t>Then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3915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40CC1D-38A2-44C8-9B52-794901CD3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b="1" dirty="0"/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F6D9CE-F695-4714-9935-D6161D3B7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TW" altLang="en-US" sz="2800" dirty="0"/>
              <a:t>人臉辨識簡介</a:t>
            </a:r>
            <a:endParaRPr lang="en-US" altLang="zh-TW" sz="2800" dirty="0"/>
          </a:p>
          <a:p>
            <a:r>
              <a:rPr lang="zh-TW" altLang="en-US" sz="2800" dirty="0"/>
              <a:t>為何使用 </a:t>
            </a:r>
            <a:r>
              <a:rPr lang="en-US" altLang="zh-TW" sz="2800" dirty="0" err="1"/>
              <a:t>Haar</a:t>
            </a:r>
            <a:r>
              <a:rPr lang="en-US" altLang="zh-TW" sz="2800" dirty="0"/>
              <a:t> </a:t>
            </a:r>
            <a:r>
              <a:rPr lang="zh-TW" altLang="en-US" sz="2800" dirty="0"/>
              <a:t>分類器？</a:t>
            </a:r>
            <a:endParaRPr lang="en-US" altLang="zh-TW" sz="2800" dirty="0"/>
          </a:p>
          <a:p>
            <a:r>
              <a:rPr lang="en-US" altLang="zh-TW" sz="2800" dirty="0" err="1"/>
              <a:t>Haar</a:t>
            </a:r>
            <a:r>
              <a:rPr lang="en-US" altLang="zh-TW" sz="2800" dirty="0"/>
              <a:t> </a:t>
            </a:r>
            <a:r>
              <a:rPr lang="zh-TW" altLang="en-US" sz="2800" dirty="0"/>
              <a:t>分類器簡介</a:t>
            </a:r>
            <a:endParaRPr lang="en-US" altLang="zh-TW" sz="2800" dirty="0"/>
          </a:p>
          <a:p>
            <a:r>
              <a:rPr lang="en-US" altLang="zh-TW" sz="2800" dirty="0" err="1"/>
              <a:t>Haar-lik</a:t>
            </a:r>
            <a:r>
              <a:rPr lang="zh-TW" altLang="en-US" sz="2800" dirty="0"/>
              <a:t>特徵</a:t>
            </a:r>
            <a:endParaRPr lang="en-US" altLang="zh-TW" sz="2800" dirty="0"/>
          </a:p>
          <a:p>
            <a:r>
              <a:rPr lang="zh-TW" altLang="en-US" sz="2800" dirty="0"/>
              <a:t>積分與斜積分圖</a:t>
            </a:r>
            <a:endParaRPr lang="en-US" altLang="zh-TW" sz="2800" dirty="0"/>
          </a:p>
          <a:p>
            <a:r>
              <a:rPr lang="en-US" altLang="zh-TW" sz="2800" dirty="0" err="1"/>
              <a:t>Adaboost</a:t>
            </a:r>
            <a:endParaRPr lang="en-US" altLang="zh-TW" sz="2800" dirty="0"/>
          </a:p>
          <a:p>
            <a:r>
              <a:rPr lang="zh-TW" altLang="en-US" sz="2800" dirty="0"/>
              <a:t>串聯分類器</a:t>
            </a:r>
            <a:endParaRPr lang="en-US" altLang="zh-TW" sz="2800" dirty="0"/>
          </a:p>
          <a:p>
            <a:r>
              <a:rPr lang="zh-TW" altLang="en-US" sz="2800" dirty="0"/>
              <a:t>實作結果及分析</a:t>
            </a:r>
            <a:endParaRPr lang="en-US" altLang="zh-TW" sz="2800" dirty="0"/>
          </a:p>
          <a:p>
            <a:r>
              <a:rPr lang="zh-TW" altLang="en-US" sz="2800" dirty="0"/>
              <a:t>參考資料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3C4F75-CF1D-42AD-8A9B-3C0AA1630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7DE2316-153A-40B6-BC1A-46FD8A90EFF9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4954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AdaBoost(cont.)</a:t>
            </a:r>
            <a:endParaRPr lang="zh-TW" altLang="en-US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03"/>
          <a:stretch/>
        </p:blipFill>
        <p:spPr>
          <a:xfrm>
            <a:off x="1925516" y="3014967"/>
            <a:ext cx="3242897" cy="335066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22" t="10611" b="54937"/>
          <a:stretch/>
        </p:blipFill>
        <p:spPr>
          <a:xfrm>
            <a:off x="2435470" y="1690274"/>
            <a:ext cx="2409092" cy="132469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19" t="18570" r="394" b="59715"/>
          <a:stretch/>
        </p:blipFill>
        <p:spPr>
          <a:xfrm>
            <a:off x="6719311" y="1911456"/>
            <a:ext cx="2317197" cy="88274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503"/>
          <a:stretch/>
        </p:blipFill>
        <p:spPr>
          <a:xfrm>
            <a:off x="6163411" y="3014967"/>
            <a:ext cx="3428999" cy="352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46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AdaBoost(cont.)</a:t>
            </a:r>
            <a:endParaRPr lang="zh-TW" altLang="en-US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6" r="12963"/>
          <a:stretch/>
        </p:blipFill>
        <p:spPr>
          <a:xfrm>
            <a:off x="2356339" y="1889247"/>
            <a:ext cx="7007469" cy="105617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03"/>
          <a:stretch/>
        </p:blipFill>
        <p:spPr>
          <a:xfrm>
            <a:off x="1925516" y="3014967"/>
            <a:ext cx="3242897" cy="335066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503"/>
          <a:stretch/>
        </p:blipFill>
        <p:spPr>
          <a:xfrm>
            <a:off x="6163411" y="3014967"/>
            <a:ext cx="3428999" cy="352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717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AdaBoost(cont.)</a:t>
            </a:r>
            <a:endParaRPr lang="zh-TW" altLang="en-US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6" r="12963" b="49948"/>
          <a:stretch/>
        </p:blipFill>
        <p:spPr>
          <a:xfrm>
            <a:off x="2356339" y="1889247"/>
            <a:ext cx="7007469" cy="52863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516" y="2809873"/>
            <a:ext cx="7746023" cy="330714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2075"/>
          <a:stretch/>
        </p:blipFill>
        <p:spPr>
          <a:xfrm>
            <a:off x="7043375" y="4060554"/>
            <a:ext cx="2461109" cy="80578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7067330" y="5063707"/>
            <a:ext cx="2437154" cy="1053308"/>
          </a:xfrm>
          <a:prstGeom prst="rect">
            <a:avLst/>
          </a:prstGeom>
        </p:spPr>
      </p:pic>
      <p:sp>
        <p:nvSpPr>
          <p:cNvPr id="7" name="向上箭號 6"/>
          <p:cNvSpPr/>
          <p:nvPr/>
        </p:nvSpPr>
        <p:spPr>
          <a:xfrm>
            <a:off x="6095999" y="3886198"/>
            <a:ext cx="84993" cy="1195754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6418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AdaBoost(cont.)</a:t>
            </a:r>
            <a:endParaRPr lang="zh-TW" altLang="en-US" b="1" dirty="0"/>
          </a:p>
        </p:txBody>
      </p:sp>
      <p:grpSp>
        <p:nvGrpSpPr>
          <p:cNvPr id="12" name="群組 11"/>
          <p:cNvGrpSpPr/>
          <p:nvPr/>
        </p:nvGrpSpPr>
        <p:grpSpPr>
          <a:xfrm>
            <a:off x="1603133" y="2183058"/>
            <a:ext cx="8226668" cy="3540734"/>
            <a:chOff x="1603133" y="2183058"/>
            <a:chExt cx="8226668" cy="3540734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343"/>
            <a:stretch/>
          </p:blipFill>
          <p:spPr>
            <a:xfrm>
              <a:off x="4854362" y="2835521"/>
              <a:ext cx="4713237" cy="1296429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86" r="12963" b="49116"/>
            <a:stretch/>
          </p:blipFill>
          <p:spPr>
            <a:xfrm>
              <a:off x="1603133" y="2183058"/>
              <a:ext cx="8226668" cy="652463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929" t="109" b="70832"/>
            <a:stretch/>
          </p:blipFill>
          <p:spPr>
            <a:xfrm>
              <a:off x="7415204" y="3477459"/>
              <a:ext cx="2162740" cy="622468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222"/>
            <a:stretch/>
          </p:blipFill>
          <p:spPr>
            <a:xfrm>
              <a:off x="6081209" y="4272096"/>
              <a:ext cx="3496735" cy="1451696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5897" r="81492"/>
            <a:stretch/>
          </p:blipFill>
          <p:spPr>
            <a:xfrm>
              <a:off x="5060559" y="3560811"/>
              <a:ext cx="1311815" cy="743308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3" t="70251" r="68453"/>
            <a:stretch/>
          </p:blipFill>
          <p:spPr>
            <a:xfrm>
              <a:off x="3515144" y="3450290"/>
              <a:ext cx="2162459" cy="9131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3752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AdaBoost(cont.)</a:t>
            </a:r>
            <a:endParaRPr lang="zh-TW" altLang="en-US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6" t="49219" r="12963"/>
          <a:stretch/>
        </p:blipFill>
        <p:spPr>
          <a:xfrm>
            <a:off x="2356339" y="1820006"/>
            <a:ext cx="7007469" cy="53633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24"/>
          <a:stretch/>
        </p:blipFill>
        <p:spPr>
          <a:xfrm>
            <a:off x="1960104" y="2679446"/>
            <a:ext cx="5161665" cy="350154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71" t="38214" b="44262"/>
          <a:stretch/>
        </p:blipFill>
        <p:spPr>
          <a:xfrm>
            <a:off x="7157177" y="2774182"/>
            <a:ext cx="2862294" cy="66564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927" y="3439831"/>
            <a:ext cx="2630794" cy="226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859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AdaBoost(cont.)</a:t>
            </a:r>
            <a:endParaRPr lang="zh-TW" altLang="en-US" b="1" dirty="0"/>
          </a:p>
        </p:txBody>
      </p:sp>
      <p:grpSp>
        <p:nvGrpSpPr>
          <p:cNvPr id="5" name="群組 4"/>
          <p:cNvGrpSpPr/>
          <p:nvPr/>
        </p:nvGrpSpPr>
        <p:grpSpPr>
          <a:xfrm>
            <a:off x="1014045" y="2198075"/>
            <a:ext cx="8960392" cy="3684979"/>
            <a:chOff x="1014045" y="2198075"/>
            <a:chExt cx="8960392" cy="3684979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86" t="49219" r="12963"/>
            <a:stretch/>
          </p:blipFill>
          <p:spPr>
            <a:xfrm>
              <a:off x="1014045" y="2198075"/>
              <a:ext cx="8960392" cy="685802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6832" y="2708029"/>
              <a:ext cx="4307795" cy="3175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2769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AdaBoost(cont.)</a:t>
            </a:r>
            <a:endParaRPr lang="zh-TW" altLang="en-US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57"/>
          <a:stretch/>
        </p:blipFill>
        <p:spPr>
          <a:xfrm>
            <a:off x="5444264" y="1916724"/>
            <a:ext cx="947744" cy="4356822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1066800" y="1872760"/>
            <a:ext cx="4375639" cy="4486125"/>
            <a:chOff x="1717430" y="2206868"/>
            <a:chExt cx="4375639" cy="448612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319"/>
            <a:stretch/>
          </p:blipFill>
          <p:spPr>
            <a:xfrm>
              <a:off x="1717430" y="2206868"/>
              <a:ext cx="3632931" cy="4486125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711"/>
            <a:stretch/>
          </p:blipFill>
          <p:spPr>
            <a:xfrm>
              <a:off x="5130425" y="2224456"/>
              <a:ext cx="962644" cy="43785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3777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AdaBoost(cont.)</a:t>
            </a:r>
            <a:endParaRPr lang="zh-TW" altLang="en-US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57"/>
          <a:stretch/>
        </p:blipFill>
        <p:spPr>
          <a:xfrm>
            <a:off x="4743551" y="1925674"/>
            <a:ext cx="947744" cy="4356822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413963" y="1886340"/>
            <a:ext cx="4375639" cy="4486125"/>
            <a:chOff x="1717430" y="2206868"/>
            <a:chExt cx="4375639" cy="4486125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319"/>
            <a:stretch/>
          </p:blipFill>
          <p:spPr>
            <a:xfrm>
              <a:off x="1717430" y="2206868"/>
              <a:ext cx="3632931" cy="4486125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1711"/>
            <a:stretch/>
          </p:blipFill>
          <p:spPr>
            <a:xfrm>
              <a:off x="5130425" y="2224456"/>
              <a:ext cx="962644" cy="4378568"/>
            </a:xfrm>
            <a:prstGeom prst="rect">
              <a:avLst/>
            </a:prstGeom>
          </p:spPr>
        </p:pic>
      </p:grp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0" t="16539" b="54230"/>
          <a:stretch/>
        </p:blipFill>
        <p:spPr>
          <a:xfrm>
            <a:off x="5784713" y="3134457"/>
            <a:ext cx="2417884" cy="106948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23"/>
          <a:stretch/>
        </p:blipFill>
        <p:spPr>
          <a:xfrm>
            <a:off x="8349475" y="1838814"/>
            <a:ext cx="957752" cy="4615963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>
            <a:off x="5669202" y="4146796"/>
            <a:ext cx="2625969" cy="1143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" name="群組 11"/>
          <p:cNvGrpSpPr/>
          <p:nvPr/>
        </p:nvGrpSpPr>
        <p:grpSpPr>
          <a:xfrm>
            <a:off x="9251168" y="3134457"/>
            <a:ext cx="1926830" cy="1126639"/>
            <a:chOff x="10054857" y="3130060"/>
            <a:chExt cx="2039817" cy="1233383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15" t="35482" b="37948"/>
            <a:stretch/>
          </p:blipFill>
          <p:spPr>
            <a:xfrm>
              <a:off x="10054857" y="3376246"/>
              <a:ext cx="2039817" cy="987197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497" t="28589" b="64872"/>
            <a:stretch/>
          </p:blipFill>
          <p:spPr>
            <a:xfrm>
              <a:off x="10248284" y="3130060"/>
              <a:ext cx="1589205" cy="2461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4686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AdaBoost(cont.)</a:t>
            </a:r>
            <a:endParaRPr lang="zh-TW" altLang="en-US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262" y="1854566"/>
            <a:ext cx="8880231" cy="443246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709" y="1203748"/>
            <a:ext cx="3786784" cy="168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029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282216"/>
            <a:ext cx="9131717" cy="507803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AdaBoost(cont.)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455911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CAE3B5-DCD0-4821-8A48-907236D11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b="1" dirty="0"/>
              <a:t>人臉辨識簡介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F36E65-E7D7-4ED4-842A-E482135C8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1244A2A-C4EE-4071-A0B8-9414237A3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7DE2316-153A-40B6-BC1A-46FD8A90EFF9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1026" name="Picture 2" descr="https://miro.medium.com/max/3053/1*w9h0m0ncSKcBUBBfHUSiNA.jpeg">
            <a:extLst>
              <a:ext uri="{FF2B5EF4-FFF2-40B4-BE49-F238E27FC236}">
                <a16:creationId xmlns:a16="http://schemas.microsoft.com/office/drawing/2014/main" id="{72F7CBDE-1F8F-4AAD-A6FD-D58C39874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844" y="1691322"/>
            <a:ext cx="10116312" cy="484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8677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4"/>
          <a:stretch/>
        </p:blipFill>
        <p:spPr>
          <a:xfrm>
            <a:off x="434472" y="1414209"/>
            <a:ext cx="4192029" cy="507803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AdaBoost(cont.)</a:t>
            </a:r>
            <a:endParaRPr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788" y="1988105"/>
            <a:ext cx="3242399" cy="42190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477" y="3317050"/>
            <a:ext cx="1897588" cy="780568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609849" y="2555106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 – 0.07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4612778" y="302402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0.07 – 0.14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4609849" y="348975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0.14 – 0.21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4626501" y="3946691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0.21 – 0.7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626501" y="4412552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0.77 – 0.84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626501" y="483814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0.84 – 0.91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4609849" y="5267723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0.91 – 0.98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4609255" y="5695315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0.98 – 1.05</a:t>
            </a:r>
            <a:endParaRPr lang="zh-TW" altLang="en-US" dirty="0"/>
          </a:p>
        </p:txBody>
      </p:sp>
      <p:sp>
        <p:nvSpPr>
          <p:cNvPr id="14" name="向右箭號 13"/>
          <p:cNvSpPr/>
          <p:nvPr/>
        </p:nvSpPr>
        <p:spPr>
          <a:xfrm>
            <a:off x="6007793" y="4122596"/>
            <a:ext cx="1999995" cy="9652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52737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AdaBoost(cont.)</a:t>
            </a:r>
            <a:endParaRPr lang="zh-TW" altLang="en-US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23" y="1690688"/>
            <a:ext cx="10058400" cy="493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61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AdaBoost(cont.)</a:t>
            </a:r>
            <a:endParaRPr lang="zh-TW" altLang="en-US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3"/>
          <a:stretch/>
        </p:blipFill>
        <p:spPr>
          <a:xfrm>
            <a:off x="1673469" y="1690688"/>
            <a:ext cx="8595946" cy="487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02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AdaBoost(cont.)</a:t>
            </a:r>
            <a:endParaRPr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52" y="1763177"/>
            <a:ext cx="10302653" cy="490964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420" y="4365471"/>
            <a:ext cx="4452693" cy="130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47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AdaBoost(cont.)</a:t>
            </a:r>
            <a:endParaRPr lang="zh-TW" altLang="en-US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139" y="2373355"/>
            <a:ext cx="6459415" cy="247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741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AdaBoost(cont.)</a:t>
            </a:r>
            <a:endParaRPr lang="zh-TW" altLang="en-US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1"/>
          <a:stretch/>
        </p:blipFill>
        <p:spPr>
          <a:xfrm>
            <a:off x="2541375" y="1690688"/>
            <a:ext cx="6547906" cy="496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60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AdaBoost(cont.)</a:t>
            </a:r>
            <a:endParaRPr lang="zh-TW" altLang="en-US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619" y="1887493"/>
            <a:ext cx="4234757" cy="418139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562" y="1799571"/>
            <a:ext cx="4287808" cy="344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8524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AdaBoost(cont.)</a:t>
            </a:r>
            <a:endParaRPr lang="zh-TW" altLang="en-US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027" y="1690688"/>
            <a:ext cx="3913087" cy="470388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942" y="1653486"/>
            <a:ext cx="3781577" cy="389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43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AdaBoost(cont.)</a:t>
            </a:r>
            <a:endParaRPr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465" y="1690688"/>
            <a:ext cx="8379069" cy="459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16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AdaBoost(cont.)</a:t>
            </a:r>
            <a:endParaRPr lang="zh-TW" altLang="en-US" b="1" dirty="0"/>
          </a:p>
        </p:txBody>
      </p:sp>
      <p:sp>
        <p:nvSpPr>
          <p:cNvPr id="3" name="文字方塊 2"/>
          <p:cNvSpPr txBox="1"/>
          <p:nvPr/>
        </p:nvSpPr>
        <p:spPr>
          <a:xfrm>
            <a:off x="1617852" y="2031023"/>
            <a:ext cx="8879820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此，我們在所有的訓練圖像上應用每一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徵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對於每一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徵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，它都會找到最佳的閾值，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而將人臉分類為正面和負面。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顯然，會有錯誤或誤分類。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我們選擇錯誤率最小的特徵，也就是說它們是最能準確分類人臉和非人臉圖像的特徵。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最後的分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器是這些弱分類器的加權和。之所以稱為弱，是因為它單獨不能對圖像進行分類，但與其他分類器一起構成了一個強分類器。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論文說，即使是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特徵也能提供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95%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准确率的檢測。他們最終的設置有大約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6000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个特徵。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想像一下，從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160000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特徵減少到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6000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个特徵。這是一个很大的收穫）。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48101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505454-7AF5-4226-87B3-87DF0ECA9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b="1" dirty="0"/>
              <a:t>為何使用 </a:t>
            </a:r>
            <a:r>
              <a:rPr lang="en-US" altLang="zh-TW" sz="5400" b="1" dirty="0" err="1"/>
              <a:t>Haar</a:t>
            </a:r>
            <a:r>
              <a:rPr lang="en-US" altLang="zh-TW" sz="5400" b="1" dirty="0"/>
              <a:t> </a:t>
            </a:r>
            <a:r>
              <a:rPr lang="zh-TW" altLang="en-US" sz="5400" b="1" dirty="0"/>
              <a:t>分類器？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8A55AA-B0D1-491B-A443-10265079F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dirty="0">
                <a:latin typeface="+mn-ea"/>
              </a:rPr>
              <a:t>辨識快速</a:t>
            </a:r>
            <a:endParaRPr lang="en-US" altLang="zh-TW" sz="2800" dirty="0">
              <a:latin typeface="+mn-ea"/>
            </a:endParaRPr>
          </a:p>
          <a:p>
            <a:r>
              <a:rPr lang="zh-TW" altLang="en-US" sz="2800" dirty="0">
                <a:latin typeface="+mn-ea"/>
              </a:rPr>
              <a:t>計算成本較低</a:t>
            </a:r>
            <a:endParaRPr lang="zh-TW" altLang="en-US" dirty="0">
              <a:latin typeface="+mn-ea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3855E9-995B-4C20-807F-8DD4838FF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7DE2316-153A-40B6-BC1A-46FD8A90EFF9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5" name="內容版面配置區 7">
            <a:extLst>
              <a:ext uri="{FF2B5EF4-FFF2-40B4-BE49-F238E27FC236}">
                <a16:creationId xmlns:a16="http://schemas.microsoft.com/office/drawing/2014/main" id="{E454F9CA-2BD5-4581-9014-AD95325C4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339" y="1691322"/>
            <a:ext cx="4242434" cy="516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1338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AABBDA-1A95-4DE7-92CA-B406B5E7C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b="1" dirty="0" err="1"/>
              <a:t>Adaboost</a:t>
            </a:r>
            <a:r>
              <a:rPr lang="zh-TW" altLang="en-US" sz="4800" b="1" dirty="0"/>
              <a:t> 縮小了 </a:t>
            </a:r>
            <a:r>
              <a:rPr lang="en-US" altLang="zh-TW" sz="4800" b="1" dirty="0"/>
              <a:t>features</a:t>
            </a:r>
            <a:r>
              <a:rPr lang="zh-TW" altLang="en-US" sz="4800" b="1" dirty="0"/>
              <a:t> 集合？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AD63FED-14BF-47BC-A3BF-E4589C1E4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dirty="0"/>
              <a:t>對一個 </a:t>
            </a:r>
            <a:r>
              <a:rPr lang="en-US" altLang="zh-TW" sz="2800" dirty="0"/>
              <a:t>24x24</a:t>
            </a:r>
            <a:r>
              <a:rPr lang="zh-TW" altLang="en-US" sz="2800" dirty="0"/>
              <a:t> </a:t>
            </a:r>
            <a:r>
              <a:rPr lang="en-US" altLang="zh-TW" sz="2800" dirty="0"/>
              <a:t>window</a:t>
            </a:r>
            <a:r>
              <a:rPr lang="zh-TW" altLang="en-US" sz="2800" dirty="0"/>
              <a:t> 影像的每個 </a:t>
            </a:r>
            <a:r>
              <a:rPr lang="en-US" altLang="zh-TW" sz="2800" dirty="0"/>
              <a:t>window</a:t>
            </a:r>
            <a:r>
              <a:rPr lang="zh-TW" altLang="en-US" sz="2800" dirty="0"/>
              <a:t>，分別套用 </a:t>
            </a:r>
            <a:r>
              <a:rPr lang="en-US" altLang="zh-TW" sz="2800" dirty="0"/>
              <a:t>6000</a:t>
            </a:r>
            <a:r>
              <a:rPr lang="zh-TW" altLang="en-US" sz="2800" dirty="0"/>
              <a:t> 個</a:t>
            </a:r>
            <a:r>
              <a:rPr lang="en-US" altLang="zh-TW" sz="2800" dirty="0"/>
              <a:t>features</a:t>
            </a:r>
          </a:p>
          <a:p>
            <a:r>
              <a:rPr lang="zh-TW" altLang="en-US" sz="2800" dirty="0"/>
              <a:t>檢查是否為 </a:t>
            </a:r>
            <a:r>
              <a:rPr lang="en-US" altLang="zh-TW" sz="2800" dirty="0"/>
              <a:t>face </a:t>
            </a:r>
            <a:r>
              <a:rPr lang="zh-TW" altLang="en-US" sz="2800" dirty="0"/>
              <a:t>區域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dirty="0"/>
              <a:t>&gt;&gt;</a:t>
            </a:r>
            <a:r>
              <a:rPr lang="zh-TW" altLang="en-US" sz="2800" dirty="0"/>
              <a:t> 沒效率、花時間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448A193-87CE-49F2-BAE3-C83A7D5BF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7DE2316-153A-40B6-BC1A-46FD8A90EFF9}" type="slidenum">
              <a:rPr lang="zh-TW" altLang="en-US" smtClean="0"/>
              <a:t>40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96BA42B-A6D3-4253-AC4E-F9E0DF317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330" y="2403466"/>
            <a:ext cx="4158902" cy="415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3720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9A0065-6C35-4AA7-BF7C-704D82209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b="1" dirty="0">
                <a:latin typeface="+mj-ea"/>
              </a:rPr>
              <a:t>如何改善複雜度？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B81419-1951-4BB0-B2AB-197BA15BA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dirty="0"/>
              <a:t>影像中大多區域都是 </a:t>
            </a:r>
            <a:r>
              <a:rPr lang="en-US" altLang="zh-TW" sz="2800" dirty="0"/>
              <a:t>non-face</a:t>
            </a:r>
            <a:r>
              <a:rPr lang="zh-TW" altLang="en-US" sz="2800" dirty="0"/>
              <a:t> 區域</a:t>
            </a:r>
            <a:endParaRPr lang="en-US" altLang="zh-TW" sz="2800" dirty="0"/>
          </a:p>
          <a:p>
            <a:r>
              <a:rPr lang="zh-TW" altLang="en-US" sz="2800" dirty="0"/>
              <a:t>設計一個簡單的方法，檢查一個 </a:t>
            </a:r>
            <a:r>
              <a:rPr lang="en-US" altLang="zh-TW" sz="2800" dirty="0"/>
              <a:t>window</a:t>
            </a:r>
            <a:r>
              <a:rPr lang="zh-TW" altLang="en-US" sz="2800" dirty="0"/>
              <a:t> 不是 </a:t>
            </a:r>
            <a:r>
              <a:rPr lang="en-US" altLang="zh-TW" sz="2800" dirty="0"/>
              <a:t>face</a:t>
            </a:r>
            <a:r>
              <a:rPr lang="zh-TW" altLang="en-US" sz="2800" dirty="0"/>
              <a:t> 區域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dirty="0"/>
              <a:t>&gt;&gt;</a:t>
            </a:r>
            <a:r>
              <a:rPr lang="zh-TW" altLang="en-US" sz="2800" dirty="0"/>
              <a:t> 此方法即為：</a:t>
            </a:r>
            <a:r>
              <a:rPr lang="en-US" altLang="zh-TW" sz="2800" dirty="0"/>
              <a:t>Cascade of Classifiers</a:t>
            </a:r>
            <a:r>
              <a:rPr lang="zh-TW" altLang="en-US" sz="2800" dirty="0"/>
              <a:t>（串聯分類器）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B3513B8-7DEB-4752-8283-07F9E6022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7DE2316-153A-40B6-BC1A-46FD8A90EFF9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75773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EF80F1-2E82-49EC-9258-1DCB46C3B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b="1" dirty="0"/>
              <a:t>Cascade of Classifiers</a:t>
            </a:r>
            <a:endParaRPr lang="zh-TW" altLang="en-US" sz="5400" b="1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53E8355-31F9-465D-A492-1E7AFF6DE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722" y="2326742"/>
            <a:ext cx="8210939" cy="3845458"/>
          </a:xfrm>
          <a:ln>
            <a:solidFill>
              <a:schemeClr val="tx1"/>
            </a:solidFill>
          </a:ln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C8C14D-21E7-4D97-B002-E5C5B0690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7DE2316-153A-40B6-BC1A-46FD8A90EFF9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80104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11057F-0E8E-4247-896A-D2AA833D2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b="1" dirty="0"/>
              <a:t>Cascade of Classifiers</a:t>
            </a:r>
            <a:endParaRPr lang="zh-TW" altLang="en-US" sz="5400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B86FCF-38DE-4D25-9C1D-2E584CCC0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通常前幾個 </a:t>
            </a:r>
            <a:r>
              <a:rPr lang="en-US" altLang="zh-TW" sz="2800" dirty="0"/>
              <a:t>stages </a:t>
            </a:r>
            <a:r>
              <a:rPr lang="zh-TW" altLang="en-US" sz="2800" dirty="0"/>
              <a:t>的 </a:t>
            </a:r>
            <a:r>
              <a:rPr lang="en-US" altLang="zh-TW" sz="2800" dirty="0"/>
              <a:t>features</a:t>
            </a:r>
            <a:r>
              <a:rPr lang="zh-TW" altLang="en-US" sz="2800" dirty="0"/>
              <a:t> 很少</a:t>
            </a:r>
            <a:endParaRPr lang="en-US" altLang="zh-TW" sz="2800" dirty="0"/>
          </a:p>
          <a:p>
            <a:r>
              <a:rPr lang="zh-TW" altLang="en-US" sz="2800" dirty="0"/>
              <a:t>一旦一個 </a:t>
            </a:r>
            <a:r>
              <a:rPr lang="en-US" altLang="zh-TW" sz="2800" dirty="0"/>
              <a:t>window </a:t>
            </a:r>
            <a:r>
              <a:rPr lang="zh-TW" altLang="en-US" sz="2800" dirty="0"/>
              <a:t>在某個 </a:t>
            </a:r>
            <a:r>
              <a:rPr lang="en-US" altLang="zh-TW" sz="2800" dirty="0"/>
              <a:t>stage </a:t>
            </a:r>
            <a:r>
              <a:rPr lang="zh-TW" altLang="en-US" sz="2800" dirty="0"/>
              <a:t>失敗 </a:t>
            </a:r>
            <a:r>
              <a:rPr lang="en-US" altLang="zh-TW" sz="2800" dirty="0"/>
              <a:t>-&gt;</a:t>
            </a:r>
            <a:r>
              <a:rPr lang="zh-TW" altLang="en-US" sz="2800" dirty="0"/>
              <a:t> 丟棄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731C035-F9CD-4ACE-ADBE-58C41D7D3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7DE2316-153A-40B6-BC1A-46FD8A90EFF9}" type="slidenum">
              <a:rPr lang="zh-TW" altLang="en-US" smtClean="0"/>
              <a:t>43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7A697FE-CB69-482F-8A17-EBC35D284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274" y="3429000"/>
            <a:ext cx="5311451" cy="24875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61019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BF2470-C4D1-4747-9993-B8B0EDEA9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b="1" dirty="0"/>
              <a:t>作者的人臉辨識偵測器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722761-3ABE-4D50-9D63-507D14C42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6000+</a:t>
            </a:r>
            <a:r>
              <a:rPr lang="zh-TW" altLang="en-US" sz="2800" dirty="0"/>
              <a:t> </a:t>
            </a:r>
            <a:r>
              <a:rPr lang="en-US" altLang="zh-TW" sz="2800" dirty="0"/>
              <a:t>features</a:t>
            </a:r>
          </a:p>
          <a:p>
            <a:r>
              <a:rPr lang="en-US" altLang="zh-TW" sz="2800" dirty="0"/>
              <a:t>38 stages</a:t>
            </a:r>
            <a:r>
              <a:rPr lang="zh-TW" altLang="en-US" sz="2800" dirty="0"/>
              <a:t>（前五個 </a:t>
            </a:r>
            <a:r>
              <a:rPr lang="en-US" altLang="zh-TW" sz="2800" dirty="0"/>
              <a:t>stages</a:t>
            </a:r>
            <a:r>
              <a:rPr lang="zh-TW" altLang="en-US" sz="2800" dirty="0"/>
              <a:t> 分別有 </a:t>
            </a:r>
            <a:r>
              <a:rPr lang="en-US" altLang="zh-TW" sz="2800" dirty="0"/>
              <a:t>1, 10, 25, 25, 50</a:t>
            </a:r>
            <a:r>
              <a:rPr lang="zh-TW" altLang="en-US" sz="2800" dirty="0"/>
              <a:t> 個 </a:t>
            </a:r>
            <a:r>
              <a:rPr lang="en-US" altLang="zh-TW" sz="2800" dirty="0"/>
              <a:t>features</a:t>
            </a:r>
            <a:r>
              <a:rPr lang="zh-TW" altLang="en-US" sz="2800" dirty="0"/>
              <a:t>）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044A02-D0F2-4F5A-83DE-2BE3EB225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7DE2316-153A-40B6-BC1A-46FD8A90EFF9}" type="slidenum">
              <a:rPr lang="zh-TW" altLang="en-US" smtClean="0"/>
              <a:t>44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DD9B221-C7AC-4B4C-A1D9-775E52696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846" y="3281291"/>
            <a:ext cx="4764308" cy="289567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FDA9772D-83B6-4FB5-8C4C-CB68D7274CFF}"/>
              </a:ext>
            </a:extLst>
          </p:cNvPr>
          <p:cNvCxnSpPr/>
          <p:nvPr/>
        </p:nvCxnSpPr>
        <p:spPr>
          <a:xfrm flipV="1">
            <a:off x="7878147" y="3466064"/>
            <a:ext cx="1464906" cy="1726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51F6C5CC-9C6C-47E7-AE07-267751A92E08}"/>
              </a:ext>
            </a:extLst>
          </p:cNvPr>
          <p:cNvCxnSpPr>
            <a:cxnSpLocks/>
          </p:cNvCxnSpPr>
          <p:nvPr/>
        </p:nvCxnSpPr>
        <p:spPr>
          <a:xfrm>
            <a:off x="7636975" y="3731759"/>
            <a:ext cx="1264429" cy="5390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1DA2962-BD76-4B78-885B-03BEC876099A}"/>
              </a:ext>
            </a:extLst>
          </p:cNvPr>
          <p:cNvSpPr txBox="1"/>
          <p:nvPr/>
        </p:nvSpPr>
        <p:spPr>
          <a:xfrm>
            <a:off x="8910603" y="4086163"/>
            <a:ext cx="201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bridge of the nose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D7AAEBA-26FC-4424-B77F-6C0866BD5F04}"/>
              </a:ext>
            </a:extLst>
          </p:cNvPr>
          <p:cNvSpPr txBox="1"/>
          <p:nvPr/>
        </p:nvSpPr>
        <p:spPr>
          <a:xfrm>
            <a:off x="2779876" y="3631962"/>
            <a:ext cx="201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eyes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9D7305ED-B566-483E-BDFD-4107C0D88791}"/>
              </a:ext>
            </a:extLst>
          </p:cNvPr>
          <p:cNvCxnSpPr>
            <a:cxnSpLocks/>
          </p:cNvCxnSpPr>
          <p:nvPr/>
        </p:nvCxnSpPr>
        <p:spPr>
          <a:xfrm flipH="1">
            <a:off x="3452327" y="3740604"/>
            <a:ext cx="2287293" cy="1222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0EDB8C7E-403B-4572-822A-623B2E37F086}"/>
              </a:ext>
            </a:extLst>
          </p:cNvPr>
          <p:cNvCxnSpPr>
            <a:cxnSpLocks/>
          </p:cNvCxnSpPr>
          <p:nvPr/>
        </p:nvCxnSpPr>
        <p:spPr>
          <a:xfrm flipH="1">
            <a:off x="3452327" y="3929840"/>
            <a:ext cx="2535327" cy="6514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F1A226B-89E0-4AED-8429-770D5E5486F3}"/>
              </a:ext>
            </a:extLst>
          </p:cNvPr>
          <p:cNvSpPr txBox="1"/>
          <p:nvPr/>
        </p:nvSpPr>
        <p:spPr>
          <a:xfrm>
            <a:off x="9343053" y="3244334"/>
            <a:ext cx="201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eyes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7B43BF0-511B-4F79-B68A-F0AE015E884B}"/>
              </a:ext>
            </a:extLst>
          </p:cNvPr>
          <p:cNvSpPr txBox="1"/>
          <p:nvPr/>
        </p:nvSpPr>
        <p:spPr>
          <a:xfrm>
            <a:off x="1613245" y="4338366"/>
            <a:ext cx="201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nose &amp; cheeks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2442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C0FB8C-43FD-4426-A1C2-71019ACF6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b="1" dirty="0"/>
              <a:t>實作結果及分析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B93A8A4-E85A-4C4D-AD51-44C07A229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18" y="2045864"/>
            <a:ext cx="4850752" cy="3544780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E901C1F-D1FD-4CA0-8C77-DF191884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7DE2316-153A-40B6-BC1A-46FD8A90EFF9}" type="slidenum">
              <a:rPr lang="zh-TW" altLang="en-US" smtClean="0"/>
              <a:t>45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AAF4728-2ED7-49BD-95CC-3F83327D2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376" y="1801502"/>
            <a:ext cx="4850752" cy="404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426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71E7EF-4B3E-4A35-9FB5-0F3A52E94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b="1" dirty="0"/>
              <a:t>實作結果及分析</a:t>
            </a:r>
            <a:endParaRPr lang="zh-TW" altLang="en-US" sz="5400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F6428A29-DFBA-4CA3-9ABE-AE0AB977EC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64" y="2062065"/>
            <a:ext cx="6765040" cy="3805335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652B4DC-7C10-4BE8-88DA-A3ACC6A3F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7DE2316-153A-40B6-BC1A-46FD8A90EFF9}" type="slidenum">
              <a:rPr lang="zh-TW" altLang="en-US" smtClean="0"/>
              <a:t>46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AC6C9D9-88B2-4418-9E1C-871A1D935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796" y="2214029"/>
            <a:ext cx="3501405" cy="350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615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DEABEB-FE07-4327-97E8-824B1AF28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b="1" dirty="0"/>
              <a:t>實作結果及分析</a:t>
            </a:r>
            <a:endParaRPr lang="zh-TW" altLang="en-US" sz="5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E17C71-11BF-4224-B234-8E4175AC9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可能影響人臉辨識的因素：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dirty="0"/>
              <a:t>(1)</a:t>
            </a:r>
            <a:r>
              <a:rPr lang="zh-TW" altLang="en-US" sz="2800" dirty="0"/>
              <a:t> 閉眼、瞇眼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dirty="0"/>
              <a:t>(2)</a:t>
            </a:r>
            <a:r>
              <a:rPr lang="zh-TW" altLang="en-US" sz="2800" dirty="0"/>
              <a:t> 測試對象的膚色太黑（比瞳孔黑）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dirty="0"/>
              <a:t>(3)</a:t>
            </a:r>
            <a:r>
              <a:rPr lang="zh-TW" altLang="en-US" sz="2800" dirty="0"/>
              <a:t> 臉部有陰影</a:t>
            </a:r>
            <a:endParaRPr lang="en-US" altLang="zh-TW" sz="2800" dirty="0"/>
          </a:p>
          <a:p>
            <a:pPr marL="0" indent="0">
              <a:buNone/>
            </a:pPr>
            <a:r>
              <a:rPr lang="en-US" altLang="zh-TW" sz="2800" dirty="0"/>
              <a:t>(4)</a:t>
            </a:r>
            <a:r>
              <a:rPr lang="zh-TW" altLang="en-US" sz="2800" dirty="0"/>
              <a:t> 臉的角度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0042D7C-E93A-4B5E-B8D3-8DC8FB630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7DE2316-153A-40B6-BC1A-46FD8A90EFF9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43587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909566-2CFD-4383-86FB-6B26907C4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b="1" dirty="0"/>
              <a:t>範例程式碼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C9BD8D51-E0C5-462D-8587-9A7EEF6D5F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1691322"/>
            <a:ext cx="8824391" cy="4963258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7435C1C-F038-4E4C-A7AB-E2EA14179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7DE2316-153A-40B6-BC1A-46FD8A90EFF9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3131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55CBF9-5C65-420F-9E85-D28ADE71C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b="1" dirty="0"/>
              <a:t>參考資料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EE7C36-53BB-415F-B06E-3D2AA7B33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Wilson P.I., Fernandez J.: Facial feature detection using </a:t>
            </a:r>
            <a:r>
              <a:rPr lang="en-US" altLang="zh-TW" sz="2800" dirty="0" err="1"/>
              <a:t>haar</a:t>
            </a:r>
            <a:r>
              <a:rPr lang="en-US" altLang="zh-TW" sz="2800" dirty="0"/>
              <a:t> classifiers. J. </a:t>
            </a:r>
            <a:r>
              <a:rPr lang="en-US" altLang="zh-TW" sz="2800" dirty="0" err="1"/>
              <a:t>Comput</a:t>
            </a:r>
            <a:r>
              <a:rPr lang="en-US" altLang="zh-TW" sz="2800" dirty="0"/>
              <a:t>. Sci. Coll. </a:t>
            </a:r>
            <a:r>
              <a:rPr lang="en-US" altLang="zh-TW" sz="2800" b="1" dirty="0"/>
              <a:t>21</a:t>
            </a:r>
            <a:r>
              <a:rPr lang="en-US" altLang="zh-TW" sz="2800" dirty="0"/>
              <a:t>, 127–133 (2006)</a:t>
            </a:r>
          </a:p>
          <a:p>
            <a:r>
              <a:rPr lang="en-US" altLang="zh-TW" sz="2800" dirty="0"/>
              <a:t>https://opencv-python-tutroals.readthedocs.io/en/latest/py_tutorials/py_objdetect/py_face_detection/py_face_detection.html?fbclid=IwAR3xCrYkjse_FWktGM9zfjLepPlFKuzZJMt0I6skYR3EGTRnhxrjq7UvAKA</a:t>
            </a:r>
            <a:endParaRPr lang="zh-TW" altLang="en-US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B827A3F-601A-4A95-B6B6-ABF84C7CA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7DE2316-153A-40B6-BC1A-46FD8A90EFF9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4876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2D31E8-2035-4DC0-9AC6-7B03DEB6E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b="1" dirty="0" err="1"/>
              <a:t>Haar</a:t>
            </a:r>
            <a:r>
              <a:rPr lang="en-US" altLang="zh-TW" sz="5400" b="1" dirty="0"/>
              <a:t> </a:t>
            </a:r>
            <a:r>
              <a:rPr lang="zh-TW" altLang="en-US" sz="5400" b="1" dirty="0"/>
              <a:t>分類器簡介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2CBA8B-CDFF-4058-AD5E-05BC86C79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為 </a:t>
            </a:r>
            <a:r>
              <a:rPr lang="en-US" altLang="zh-TW" sz="2400" dirty="0"/>
              <a:t>Viola </a:t>
            </a:r>
            <a:r>
              <a:rPr lang="zh-TW" altLang="en-US" sz="2400" dirty="0"/>
              <a:t>和 </a:t>
            </a:r>
            <a:r>
              <a:rPr lang="en-US" altLang="zh-TW" sz="2400" dirty="0"/>
              <a:t>Jones </a:t>
            </a:r>
            <a:r>
              <a:rPr lang="zh-TW" altLang="en-US" sz="2400" dirty="0"/>
              <a:t>提出</a:t>
            </a:r>
            <a:endParaRPr lang="en-US" altLang="zh-TW" sz="2400" dirty="0"/>
          </a:p>
          <a:p>
            <a:r>
              <a:rPr lang="zh-TW" altLang="en-US" sz="2400" dirty="0"/>
              <a:t>使用 </a:t>
            </a:r>
            <a:r>
              <a:rPr lang="en-US" altLang="zh-TW" sz="2400" dirty="0" err="1"/>
              <a:t>Haar</a:t>
            </a:r>
            <a:r>
              <a:rPr lang="en-US" altLang="zh-TW" sz="2400" dirty="0"/>
              <a:t>-like </a:t>
            </a:r>
            <a:r>
              <a:rPr lang="zh-TW" altLang="en-US" sz="2400" dirty="0"/>
              <a:t>特徵之分類器</a:t>
            </a:r>
            <a:endParaRPr lang="en-US" altLang="zh-TW" sz="2400" dirty="0"/>
          </a:p>
          <a:p>
            <a:r>
              <a:rPr lang="zh-TW" altLang="en-US" sz="2400" dirty="0"/>
              <a:t>使用積分圖與斜積分圖加速計算</a:t>
            </a:r>
          </a:p>
          <a:p>
            <a:r>
              <a:rPr lang="zh-TW" altLang="en-US" sz="2400" dirty="0"/>
              <a:t>使用 </a:t>
            </a:r>
            <a:r>
              <a:rPr lang="en-US" altLang="zh-TW" sz="2400" dirty="0" err="1"/>
              <a:t>Adaboost</a:t>
            </a:r>
            <a:r>
              <a:rPr lang="zh-TW" altLang="en-US" sz="2400" dirty="0"/>
              <a:t>篩選特徵</a:t>
            </a:r>
            <a:endParaRPr lang="en-US" altLang="zh-TW" sz="2400" dirty="0"/>
          </a:p>
          <a:p>
            <a:r>
              <a:rPr lang="zh-TW" altLang="en-US" sz="2400" dirty="0"/>
              <a:t>使用串聯分類器減少運算量</a:t>
            </a:r>
          </a:p>
          <a:p>
            <a:endParaRPr lang="zh-TW" altLang="en-US" sz="2400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EA2017A-62D6-4078-AB3B-1D2183CCB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7DE2316-153A-40B6-BC1A-46FD8A90EFF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5100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E5EC00-9E67-4ACC-961B-36170F885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b="1" dirty="0" err="1"/>
              <a:t>Haar</a:t>
            </a:r>
            <a:r>
              <a:rPr lang="en-US" altLang="zh-TW" sz="5400" b="1" dirty="0"/>
              <a:t>-like </a:t>
            </a:r>
            <a:r>
              <a:rPr lang="zh-TW" altLang="en-US" sz="5400" b="1" dirty="0"/>
              <a:t>特徵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5D8248-065C-44FA-BE61-D80448BA9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相鄰長方形區域中像素值的變化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5F32EB5-36A6-46AC-891D-6BA9B70C8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7DE2316-153A-40B6-BC1A-46FD8A90EFF9}" type="slidenum">
              <a:rPr lang="zh-TW" altLang="en-US" smtClean="0"/>
              <a:t>6</a:t>
            </a:fld>
            <a:endParaRPr lang="zh-TW" altLang="en-US"/>
          </a:p>
        </p:txBody>
      </p:sp>
      <p:graphicFrame>
        <p:nvGraphicFramePr>
          <p:cNvPr id="4" name="物件 3">
            <a:extLst>
              <a:ext uri="{FF2B5EF4-FFF2-40B4-BE49-F238E27FC236}">
                <a16:creationId xmlns:a16="http://schemas.microsoft.com/office/drawing/2014/main" id="{5F8EFC1C-E061-4145-9921-C32A9B6A46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9307235"/>
              </p:ext>
            </p:extLst>
          </p:nvPr>
        </p:nvGraphicFramePr>
        <p:xfrm>
          <a:off x="1261872" y="2349274"/>
          <a:ext cx="6516886" cy="435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" name="點陣圖影像" r:id="rId4" imgW="4089240" imgH="2730600" progId="Paint.Picture">
                  <p:embed/>
                </p:oleObj>
              </mc:Choice>
              <mc:Fallback>
                <p:oleObj name="點陣圖影像" r:id="rId4" imgW="4089240" imgH="27306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61872" y="2349274"/>
                        <a:ext cx="6516886" cy="4351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4920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395294-15CE-4669-A1C9-B285FC12B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b="1" dirty="0"/>
              <a:t>積分圖與斜積分圖</a:t>
            </a:r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C3D93470-9307-4DA1-A0C1-9D1C30C5E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97DE2316-153A-40B6-BC1A-46FD8A90EFF9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9596444-533A-4532-A799-2ED6C4071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699" y="2386108"/>
            <a:ext cx="3409950" cy="8477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F9EB331-D0AF-4FA9-AA6D-CD487356C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9248" y="4839218"/>
            <a:ext cx="3819525" cy="9715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BA08DAA-DC0F-495D-A629-C39117270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8376" y="1045724"/>
            <a:ext cx="3400427" cy="298510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4973D12-6ECD-444F-8592-D4AD8A5683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2989" y="3791986"/>
            <a:ext cx="3819525" cy="306601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FCF219B-78F7-41C7-BF32-86B902F39A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0162" y="2479157"/>
            <a:ext cx="561975" cy="55245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828AB52-F6F8-425C-B4DC-FB0A6180D6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7555" y="4949684"/>
            <a:ext cx="666750" cy="6477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F53DDB70-FF2D-4F91-BC43-8C738783F344}"/>
              </a:ext>
            </a:extLst>
          </p:cNvPr>
          <p:cNvSpPr txBox="1"/>
          <p:nvPr/>
        </p:nvSpPr>
        <p:spPr>
          <a:xfrm>
            <a:off x="702241" y="1990035"/>
            <a:ext cx="2077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Edge feature</a:t>
            </a:r>
            <a:r>
              <a:rPr lang="en-US" altLang="zh-TW" dirty="0"/>
              <a:t>: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D3F66FD-6A12-4B76-95BA-95186BB64A49}"/>
              </a:ext>
            </a:extLst>
          </p:cNvPr>
          <p:cNvSpPr txBox="1"/>
          <p:nvPr/>
        </p:nvSpPr>
        <p:spPr>
          <a:xfrm>
            <a:off x="756743" y="4406301"/>
            <a:ext cx="2023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Line feature: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23421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AdaBoost</a:t>
            </a:r>
            <a:endParaRPr lang="zh-TW" altLang="en-US" b="1" dirty="0"/>
          </a:p>
        </p:txBody>
      </p:sp>
      <p:sp>
        <p:nvSpPr>
          <p:cNvPr id="4" name="矩形 3"/>
          <p:cNvSpPr/>
          <p:nvPr/>
        </p:nvSpPr>
        <p:spPr>
          <a:xfrm>
            <a:off x="1326173" y="1713194"/>
            <a:ext cx="9539654" cy="959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AdaBoost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是英文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"Adaptive Boosting"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（自適應增強）的縮寫，是一種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 Certification Algorithm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，由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Yoav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Freund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和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Robert 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Schapire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提出。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26173" y="2830564"/>
            <a:ext cx="953965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大綱：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AdaBoost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方法是一種疊代算法，在每一輪中加入一個新的弱分類器，直到達到某個預定的足夠小的錯誤率。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每一個訓練樣本都被賦予一個權重，表明它被某個分類器選入訓練集的概率。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如果某個樣本點已經被準確地分類，那麼在構造下一個訓練集中，它被選中的概率就被降低；相反，如果某個樣本點沒有被準確地分類，那麼它的權重就得到提高。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通過這樣的方式，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AdaBoost</a:t>
            </a:r>
            <a:r>
              <a:rPr lang="zh-TW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方法能「聚焦於」那些較難分（更富信息）的樣本上。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02688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AdaBoost(cont.)</a:t>
            </a:r>
            <a:endParaRPr lang="zh-TW" altLang="en-US" b="1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17" y="1690688"/>
            <a:ext cx="5804647" cy="431642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246" y="1690688"/>
            <a:ext cx="4250071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7353"/>
      </p:ext>
    </p:extLst>
  </p:cSld>
  <p:clrMapOvr>
    <a:masterClrMapping/>
  </p:clrMapOvr>
</p:sld>
</file>

<file path=ppt/theme/theme1.xml><?xml version="1.0" encoding="utf-8"?>
<a:theme xmlns:a="http://schemas.openxmlformats.org/drawingml/2006/main" name="視圖">
  <a:themeElements>
    <a:clrScheme name="視圖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視圖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視圖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1010</TotalTime>
  <Words>1061</Words>
  <Application>Microsoft Office PowerPoint</Application>
  <PresentationFormat>寬螢幕</PresentationFormat>
  <Paragraphs>143</Paragraphs>
  <Slides>49</Slides>
  <Notes>7</Notes>
  <HiddenSlides>0</HiddenSlides>
  <MMClips>0</MMClips>
  <ScaleCrop>false</ScaleCrop>
  <HeadingPairs>
    <vt:vector size="8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57" baseType="lpstr">
      <vt:lpstr>微軟正黑體</vt:lpstr>
      <vt:lpstr>新細明體</vt:lpstr>
      <vt:lpstr>Arial</vt:lpstr>
      <vt:lpstr>Calibri</vt:lpstr>
      <vt:lpstr>Century Schoolbook</vt:lpstr>
      <vt:lpstr>Wingdings 2</vt:lpstr>
      <vt:lpstr>視圖</vt:lpstr>
      <vt:lpstr>點陣圖影像</vt:lpstr>
      <vt:lpstr>Face detection</vt:lpstr>
      <vt:lpstr>目錄</vt:lpstr>
      <vt:lpstr>人臉辨識簡介</vt:lpstr>
      <vt:lpstr>為何使用 Haar 分類器？</vt:lpstr>
      <vt:lpstr>Haar 分類器簡介</vt:lpstr>
      <vt:lpstr>Haar-like 特徵</vt:lpstr>
      <vt:lpstr>積分圖與斜積分圖</vt:lpstr>
      <vt:lpstr>AdaBoost</vt:lpstr>
      <vt:lpstr>AdaBoost(cont.)</vt:lpstr>
      <vt:lpstr>AdaBoost(cont.)</vt:lpstr>
      <vt:lpstr>AdaBoost(cont.)</vt:lpstr>
      <vt:lpstr>AdaBoost(cont.)</vt:lpstr>
      <vt:lpstr>AdaBoost(cont.)</vt:lpstr>
      <vt:lpstr>AdaBoost(cont.)</vt:lpstr>
      <vt:lpstr>AdaBoost(cont.)</vt:lpstr>
      <vt:lpstr>AdaBoost(cont.)</vt:lpstr>
      <vt:lpstr>AdaBoost(cont.)</vt:lpstr>
      <vt:lpstr>AdaBoost(cont.)</vt:lpstr>
      <vt:lpstr>AdaBoost(cont.)</vt:lpstr>
      <vt:lpstr>AdaBoost(cont.)</vt:lpstr>
      <vt:lpstr>AdaBoost(cont.)</vt:lpstr>
      <vt:lpstr>AdaBoost(cont.)</vt:lpstr>
      <vt:lpstr>AdaBoost(cont.)</vt:lpstr>
      <vt:lpstr>AdaBoost(cont.)</vt:lpstr>
      <vt:lpstr>AdaBoost(cont.)</vt:lpstr>
      <vt:lpstr>AdaBoost(cont.)</vt:lpstr>
      <vt:lpstr>AdaBoost(cont.)</vt:lpstr>
      <vt:lpstr>AdaBoost(cont.)</vt:lpstr>
      <vt:lpstr>AdaBoost(cont.)</vt:lpstr>
      <vt:lpstr>AdaBoost(cont.)</vt:lpstr>
      <vt:lpstr>AdaBoost(cont.)</vt:lpstr>
      <vt:lpstr>AdaBoost(cont.)</vt:lpstr>
      <vt:lpstr>AdaBoost(cont.)</vt:lpstr>
      <vt:lpstr>AdaBoost(cont.)</vt:lpstr>
      <vt:lpstr>AdaBoost(cont.)</vt:lpstr>
      <vt:lpstr>AdaBoost(cont.)</vt:lpstr>
      <vt:lpstr>AdaBoost(cont.)</vt:lpstr>
      <vt:lpstr>AdaBoost(cont.)</vt:lpstr>
      <vt:lpstr>AdaBoost(cont.)</vt:lpstr>
      <vt:lpstr>Adaboost 縮小了 features 集合？</vt:lpstr>
      <vt:lpstr>如何改善複雜度？</vt:lpstr>
      <vt:lpstr>Cascade of Classifiers</vt:lpstr>
      <vt:lpstr>Cascade of Classifiers</vt:lpstr>
      <vt:lpstr>作者的人臉辨識偵測器</vt:lpstr>
      <vt:lpstr>實作結果及分析</vt:lpstr>
      <vt:lpstr>實作結果及分析</vt:lpstr>
      <vt:lpstr>實作結果及分析</vt:lpstr>
      <vt:lpstr>範例程式碼</vt:lpstr>
      <vt:lpstr>參考資料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detection</dc:title>
  <dc:creator>paul</dc:creator>
  <cp:lastModifiedBy>paul</cp:lastModifiedBy>
  <cp:revision>105</cp:revision>
  <dcterms:created xsi:type="dcterms:W3CDTF">2021-03-16T12:49:19Z</dcterms:created>
  <dcterms:modified xsi:type="dcterms:W3CDTF">2021-03-23T04:52:10Z</dcterms:modified>
</cp:coreProperties>
</file>